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13"/>
  </p:notesMasterIdLst>
  <p:sldIdLst>
    <p:sldId id="257" r:id="rId2"/>
    <p:sldId id="258" r:id="rId3"/>
    <p:sldId id="259" r:id="rId4"/>
    <p:sldId id="260" r:id="rId5"/>
    <p:sldId id="261" r:id="rId6"/>
    <p:sldId id="262" r:id="rId7"/>
    <p:sldId id="264" r:id="rId8"/>
    <p:sldId id="265" r:id="rId9"/>
    <p:sldId id="266" r:id="rId10"/>
    <p:sldId id="263"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853" autoAdjust="0"/>
  </p:normalViewPr>
  <p:slideViewPr>
    <p:cSldViewPr snapToGrid="0">
      <p:cViewPr varScale="1">
        <p:scale>
          <a:sx n="86" d="100"/>
          <a:sy n="86" d="100"/>
        </p:scale>
        <p:origin x="82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78C3C-5AD4-4A3A-81C5-8BC556F92D98}" type="datetimeFigureOut">
              <a:rPr lang="en-US" smtClean="0"/>
              <a:t>6/15/2016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DB64F-EF30-4F15-B6F4-1842C2A66DAF}" type="slidenum">
              <a:rPr lang="en-US" smtClean="0"/>
              <a:t>‹#›</a:t>
            </a:fld>
            <a:endParaRPr lang="en-US" dirty="0"/>
          </a:p>
        </p:txBody>
      </p:sp>
    </p:spTree>
    <p:extLst>
      <p:ext uri="{BB962C8B-B14F-4D97-AF65-F5344CB8AC3E}">
        <p14:creationId xmlns:p14="http://schemas.microsoft.com/office/powerpoint/2010/main" val="9845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ability to have</a:t>
            </a:r>
            <a:r>
              <a:rPr lang="en-US" baseline="0" dirty="0" smtClean="0"/>
              <a:t> local urgent cares has proven to help the community in providing nonemergent care at affordable cost. This allows the members of the community the ability to seek the care that they need from sore throat and stitches to broken bones and chest pain</a:t>
            </a:r>
            <a:r>
              <a:rPr lang="en-US" sz="1200" b="0" kern="1200" dirty="0" smtClean="0">
                <a:solidFill>
                  <a:schemeClr val="tx1"/>
                </a:solidFill>
                <a:effectLst/>
                <a:latin typeface="+mn-lt"/>
                <a:ea typeface="+mn-ea"/>
                <a:cs typeface="+mn-cs"/>
              </a:rPr>
              <a:t>(Urgent Care Association of America, 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recent growth in urgent</a:t>
            </a:r>
            <a:r>
              <a:rPr lang="en-US" sz="1200" b="0" kern="1200" baseline="0" dirty="0" smtClean="0">
                <a:solidFill>
                  <a:schemeClr val="tx1"/>
                </a:solidFill>
                <a:effectLst/>
                <a:latin typeface="+mn-lt"/>
                <a:ea typeface="+mn-ea"/>
                <a:cs typeface="+mn-cs"/>
              </a:rPr>
              <a:t> cares are continuing to grow and there are several that operate that are privately owned and have no affiliation with medical groups. There are some that the medical groups themselves are trying to run. What my company will do is contract with the medical groups so that their patients will be able to be seen and cared for with top quality care. This allows for the medical groups to focus on the primary medicine that they were designed for.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0DB64F-EF30-4F15-B6F4-1842C2A66DAF}" type="slidenum">
              <a:rPr lang="en-US" smtClean="0"/>
              <a:t>4</a:t>
            </a:fld>
            <a:endParaRPr lang="en-US" dirty="0"/>
          </a:p>
        </p:txBody>
      </p:sp>
    </p:spTree>
    <p:extLst>
      <p:ext uri="{BB962C8B-B14F-4D97-AF65-F5344CB8AC3E}">
        <p14:creationId xmlns:p14="http://schemas.microsoft.com/office/powerpoint/2010/main" val="292431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average cost for starting</a:t>
            </a:r>
            <a:r>
              <a:rPr lang="en-US" baseline="0" dirty="0" smtClean="0"/>
              <a:t> an urgent care from scratch is $800,000</a:t>
            </a:r>
            <a:r>
              <a:rPr lang="en-US" sz="1200" b="0" kern="1200" dirty="0" smtClean="0">
                <a:solidFill>
                  <a:schemeClr val="tx1"/>
                </a:solidFill>
                <a:effectLst/>
                <a:latin typeface="+mn-lt"/>
                <a:ea typeface="+mn-ea"/>
                <a:cs typeface="+mn-cs"/>
              </a:rPr>
              <a:t>(Urgent Care Association of America, 2016). With contracting with one of our urgent cares we</a:t>
            </a:r>
            <a:r>
              <a:rPr lang="en-US" sz="1200" b="0" kern="1200" baseline="0" dirty="0" smtClean="0">
                <a:solidFill>
                  <a:schemeClr val="tx1"/>
                </a:solidFill>
                <a:effectLst/>
                <a:latin typeface="+mn-lt"/>
                <a:ea typeface="+mn-ea"/>
                <a:cs typeface="+mn-cs"/>
              </a:rPr>
              <a:t> will honor the patients copay that the affiliate medical group charges and then with our cobilling with your medical group be able to provide care to your patients.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0DB64F-EF30-4F15-B6F4-1842C2A66DAF}" type="slidenum">
              <a:rPr lang="en-US" smtClean="0"/>
              <a:t>5</a:t>
            </a:fld>
            <a:endParaRPr lang="en-US" dirty="0"/>
          </a:p>
        </p:txBody>
      </p:sp>
    </p:spTree>
    <p:extLst>
      <p:ext uri="{BB962C8B-B14F-4D97-AF65-F5344CB8AC3E}">
        <p14:creationId xmlns:p14="http://schemas.microsoft.com/office/powerpoint/2010/main" val="279931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 management looking at</a:t>
            </a:r>
            <a:r>
              <a:rPr lang="en-US" baseline="0" dirty="0" smtClean="0"/>
              <a:t> the SWOTT report it tells us that our management team is strong and is able to handle many situations and has a high ASQ score.</a:t>
            </a:r>
          </a:p>
          <a:p>
            <a:r>
              <a:rPr lang="en-US" baseline="0" dirty="0" smtClean="0"/>
              <a:t>                Marketing – according to the SWOTT report this is an area that will need some more work as we need to improve on getting our name out there and make more contracts with other medical groups.</a:t>
            </a:r>
          </a:p>
          <a:p>
            <a:r>
              <a:rPr lang="en-US" baseline="0" dirty="0" smtClean="0"/>
              <a:t>                Finance/Accounting this are has been doing well as it works in collaboration with the billing and accounts payable of the contracted medical groups as well as the private pay patients that are coming in. The company is seeing a small profit and we continue to grow.</a:t>
            </a:r>
          </a:p>
          <a:p>
            <a:r>
              <a:rPr lang="en-US" baseline="0" dirty="0" smtClean="0"/>
              <a:t>                Productions/operation – According to the SWOTT this is doing well as number of medical groups are contracting with us and our ASQ scores indicate.</a:t>
            </a:r>
          </a:p>
          <a:p>
            <a:r>
              <a:rPr lang="en-US" baseline="0" dirty="0" smtClean="0"/>
              <a:t>External –</a:t>
            </a:r>
          </a:p>
          <a:p>
            <a:r>
              <a:rPr lang="en-US" baseline="0" dirty="0" smtClean="0"/>
              <a:t> Economic – With a start up of the average urgent care costing 800,00 the ability to work with the medical groups in acquiring key equipment for diagnosing allowed for monies to be directed to areas like marketing and better patient areas.</a:t>
            </a:r>
          </a:p>
          <a:p>
            <a:r>
              <a:rPr lang="en-US" baseline="0" dirty="0" smtClean="0"/>
              <a:t>Political – this proved to very important as many legal guidelines by county and state had to be followed.  In order to purchase land the local government was involved to get the proper permits.</a:t>
            </a:r>
          </a:p>
          <a:p>
            <a:r>
              <a:rPr lang="en-US" baseline="0" dirty="0" smtClean="0"/>
              <a:t>Social </a:t>
            </a:r>
            <a:r>
              <a:rPr lang="en-US" baseline="0" dirty="0" smtClean="0"/>
              <a:t>– knowing what the needs of the community are and apply those to taking care of patients</a:t>
            </a:r>
          </a:p>
          <a:p>
            <a:r>
              <a:rPr lang="en-US" baseline="0" dirty="0" smtClean="0"/>
              <a:t>Technological – Being able to have latest equipment and computer charting for the business that means having charting systems that each medical group can access.</a:t>
            </a:r>
          </a:p>
          <a:p>
            <a:r>
              <a:rPr lang="en-US" baseline="0" dirty="0" smtClean="0"/>
              <a:t>Competitive forces  - Having 2 other urgent cares that are currently operating in the area. By having the contract with medical group guaranties patients and the bill to be paid this is our competitive edge.</a:t>
            </a:r>
            <a:endParaRPr lang="en-US" dirty="0"/>
          </a:p>
        </p:txBody>
      </p:sp>
      <p:sp>
        <p:nvSpPr>
          <p:cNvPr id="4" name="Slide Number Placeholder 3"/>
          <p:cNvSpPr>
            <a:spLocks noGrp="1"/>
          </p:cNvSpPr>
          <p:nvPr>
            <p:ph type="sldNum" sz="quarter" idx="10"/>
          </p:nvPr>
        </p:nvSpPr>
        <p:spPr/>
        <p:txBody>
          <a:bodyPr/>
          <a:lstStyle/>
          <a:p>
            <a:fld id="{3B0DB64F-EF30-4F15-B6F4-1842C2A66DAF}" type="slidenum">
              <a:rPr lang="en-US" smtClean="0"/>
              <a:t>7</a:t>
            </a:fld>
            <a:endParaRPr lang="en-US" dirty="0"/>
          </a:p>
        </p:txBody>
      </p:sp>
    </p:spTree>
    <p:extLst>
      <p:ext uri="{BB962C8B-B14F-4D97-AF65-F5344CB8AC3E}">
        <p14:creationId xmlns:p14="http://schemas.microsoft.com/office/powerpoint/2010/main" val="148462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0DAB2EC-6344-4EC1-AE03-C18F139D2AEE}" type="datetimeFigureOut">
              <a:rPr lang="en-US" smtClean="0"/>
              <a:t>6/15/2016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1D2E10B-CD22-418F-B137-187BF39DA31A}" type="slidenum">
              <a:rPr lang="en-US" smtClean="0"/>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5815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249298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378329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187794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0DAB2EC-6344-4EC1-AE03-C18F139D2AEE}" type="datetimeFigureOut">
              <a:rPr lang="en-US" smtClean="0"/>
              <a:t>6/15/2016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1D2E10B-CD22-418F-B137-187BF39DA31A}"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6966018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16353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177768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338227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AB2EC-6344-4EC1-AE03-C18F139D2AEE}" type="datetimeFigureOut">
              <a:rPr lang="en-US" smtClean="0"/>
              <a:t>6/15/2016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D2E10B-CD22-418F-B137-187BF39DA31A}" type="slidenum">
              <a:rPr lang="en-US" smtClean="0"/>
              <a:t>‹#›</a:t>
            </a:fld>
            <a:endParaRPr lang="en-US" dirty="0"/>
          </a:p>
        </p:txBody>
      </p:sp>
    </p:spTree>
    <p:extLst>
      <p:ext uri="{BB962C8B-B14F-4D97-AF65-F5344CB8AC3E}">
        <p14:creationId xmlns:p14="http://schemas.microsoft.com/office/powerpoint/2010/main" val="100691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DAB2EC-6344-4EC1-AE03-C18F139D2AEE}" type="datetimeFigureOut">
              <a:rPr lang="en-US" smtClean="0"/>
              <a:t>6/15/2016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1D2E10B-CD22-418F-B137-187BF39DA31A}"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77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DAB2EC-6344-4EC1-AE03-C18F139D2AEE}" type="datetimeFigureOut">
              <a:rPr lang="en-US" smtClean="0"/>
              <a:t>6/15/2016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1D2E10B-CD22-418F-B137-187BF39DA31A}"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504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0DAB2EC-6344-4EC1-AE03-C18F139D2AEE}" type="datetimeFigureOut">
              <a:rPr lang="en-US" smtClean="0"/>
              <a:t>6/15/2016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1D2E10B-CD22-418F-B137-187BF39DA31A}"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097403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anagementstudyguide.com/environmental-scanning.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Plan Part 2</a:t>
            </a:r>
            <a:endParaRPr lang="en-US" dirty="0"/>
          </a:p>
        </p:txBody>
      </p:sp>
      <p:sp>
        <p:nvSpPr>
          <p:cNvPr id="3" name="Subtitle 2"/>
          <p:cNvSpPr>
            <a:spLocks noGrp="1"/>
          </p:cNvSpPr>
          <p:nvPr>
            <p:ph type="subTitle" idx="1"/>
          </p:nvPr>
        </p:nvSpPr>
        <p:spPr/>
        <p:txBody>
          <a:bodyPr>
            <a:normAutofit/>
          </a:bodyPr>
          <a:lstStyle/>
          <a:p>
            <a:r>
              <a:rPr lang="en-US" dirty="0" smtClean="0"/>
              <a:t>By: Danielle Opbroek</a:t>
            </a:r>
          </a:p>
          <a:p>
            <a:endParaRPr lang="en-US" dirty="0"/>
          </a:p>
        </p:txBody>
      </p:sp>
    </p:spTree>
    <p:extLst>
      <p:ext uri="{BB962C8B-B14F-4D97-AF65-F5344CB8AC3E}">
        <p14:creationId xmlns:p14="http://schemas.microsoft.com/office/powerpoint/2010/main" val="1826652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959005" y="2228010"/>
            <a:ext cx="10013795" cy="260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References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David, F. (2016). </a:t>
            </a: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Strategic Management: A competitive Advantage Approach Concepts and Cases 16th ed.</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Upper Saddle River, NJ: Pearson</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Emergency Rooms vs. Urgent Care Centers: Differences in Services &amp; Costs</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(2016, June). Retrieved from https://www.debt.org/medical/emergency-room-urgent-care-costs/: https://www.debt.org/medical/emergency-room-urgent-care-costs</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900" b="0" i="0" u="none" strike="noStrike" cap="none" normalizeH="0" baseline="0" dirty="0" smtClean="0">
              <a:ln>
                <a:noFill/>
              </a:ln>
              <a:solidFill>
                <a:schemeClr val="tx1"/>
              </a:solidFill>
              <a:effectLst/>
            </a:endParaRPr>
          </a:p>
          <a:p>
            <a:pPr>
              <a:lnSpc>
                <a:spcPct val="100000"/>
              </a:lnSpc>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MSG</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(2016, June). Retrieved from MSG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Environmental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Scanning - Internal &amp; External Analysis of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Environment: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www.managementstudyguide.com/environmental-scanning.htm</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050" i="1" dirty="0"/>
              <a:t>The Daily Briefing</a:t>
            </a:r>
            <a:r>
              <a:rPr lang="en-US" sz="1050" dirty="0"/>
              <a:t>. (2013, January). Retrieved from Advisory.com: https://www.advisory.com/daily-briefing/2013</a:t>
            </a:r>
            <a:r>
              <a:rPr lang="en-US" dirty="0"/>
              <a:t/>
            </a:r>
            <a:br>
              <a:rPr lang="en-US" dirty="0"/>
            </a:b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Urgent Care Association of America</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(2016, June). Retrieved from http://www.ucaoa.org/general/custom.asp?page=IndustryFAQs#Healthcare Reform: http://www.ucaoa.org/general/custom.asp?page=IndustryFAQs#Healthcare Reform</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05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327" y="0"/>
            <a:ext cx="5721346" cy="6858000"/>
          </a:xfrm>
          <a:prstGeom prst="rect">
            <a:avLst/>
          </a:prstGeom>
        </p:spPr>
      </p:pic>
    </p:spTree>
    <p:extLst>
      <p:ext uri="{BB962C8B-B14F-4D97-AF65-F5344CB8AC3E}">
        <p14:creationId xmlns:p14="http://schemas.microsoft.com/office/powerpoint/2010/main" val="367369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6040821"/>
          </a:xfrm>
        </p:spPr>
        <p:txBody>
          <a:bodyPr/>
          <a:lstStyle/>
          <a:p>
            <a:r>
              <a:rPr lang="en-US" dirty="0" smtClean="0"/>
              <a:t>Environmental Scan:</a:t>
            </a:r>
            <a:br>
              <a:rPr lang="en-US" dirty="0" smtClean="0"/>
            </a:br>
            <a:r>
              <a:rPr lang="en-US" dirty="0" smtClean="0"/>
              <a:t/>
            </a:r>
            <a:br>
              <a:rPr lang="en-US" dirty="0" smtClean="0"/>
            </a:br>
            <a:r>
              <a:rPr lang="en-US" sz="3200" dirty="0">
                <a:latin typeface="Poor Richard" panose="02080502050505020702" pitchFamily="18" charset="0"/>
              </a:rPr>
              <a:t>Environmental scanning is defined as the study and interpretation of the political, economic, social and technological events and trends which influence a business, an industry or even a total market. (MSG, 2016)</a:t>
            </a:r>
            <a:br>
              <a:rPr lang="en-US" sz="3200" dirty="0">
                <a:latin typeface="Poor Richard" panose="02080502050505020702" pitchFamily="18" charset="0"/>
              </a:rPr>
            </a:br>
            <a:endParaRPr lang="en-US" sz="3200" dirty="0">
              <a:latin typeface="Poor Richard" panose="02080502050505020702" pitchFamily="18" charset="0"/>
            </a:endParaRPr>
          </a:p>
        </p:txBody>
      </p:sp>
      <p:pic>
        <p:nvPicPr>
          <p:cNvPr id="6" name="Picture 5" descr="Ukuran asli ‎ (Berkas SVG, nominal 800 × 510 piksel, besar berka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2" y="3762702"/>
            <a:ext cx="7958804" cy="2649527"/>
          </a:xfrm>
          <a:prstGeom prst="rect">
            <a:avLst/>
          </a:prstGeom>
        </p:spPr>
      </p:pic>
    </p:spTree>
    <p:extLst>
      <p:ext uri="{BB962C8B-B14F-4D97-AF65-F5344CB8AC3E}">
        <p14:creationId xmlns:p14="http://schemas.microsoft.com/office/powerpoint/2010/main" val="77619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172200"/>
          </a:xfrm>
        </p:spPr>
        <p:txBody>
          <a:bodyPr>
            <a:normAutofit/>
          </a:bodyPr>
          <a:lstStyle/>
          <a:p>
            <a:r>
              <a:rPr lang="en-US" dirty="0" smtClean="0"/>
              <a:t>Overview of the Plan:</a:t>
            </a:r>
            <a:br>
              <a:rPr lang="en-US" dirty="0" smtClean="0"/>
            </a:br>
            <a:r>
              <a:rPr lang="en-US" dirty="0"/>
              <a:t>T</a:t>
            </a:r>
            <a:r>
              <a:rPr lang="en-US" dirty="0" smtClean="0"/>
              <a:t>he </a:t>
            </a:r>
            <a:r>
              <a:rPr lang="en-US" dirty="0"/>
              <a:t>market expansion </a:t>
            </a:r>
            <a:r>
              <a:rPr lang="en-US" dirty="0" smtClean="0"/>
              <a:t>of </a:t>
            </a:r>
            <a:r>
              <a:rPr lang="en-US" dirty="0"/>
              <a:t>urgent </a:t>
            </a:r>
            <a:r>
              <a:rPr lang="en-US" dirty="0" smtClean="0"/>
              <a:t>care and  </a:t>
            </a:r>
            <a:r>
              <a:rPr lang="en-US" dirty="0"/>
              <a:t>t</a:t>
            </a:r>
            <a:r>
              <a:rPr lang="en-US" dirty="0" smtClean="0"/>
              <a:t>he outsourcing to medical health care groups. </a:t>
            </a:r>
            <a:br>
              <a:rPr lang="en-US" dirty="0" smtClean="0"/>
            </a:br>
            <a:endParaRPr lang="en-US" sz="2000" dirty="0"/>
          </a:p>
        </p:txBody>
      </p:sp>
      <p:pic>
        <p:nvPicPr>
          <p:cNvPr id="3" name="Picture 2" descr="Urgent Care Directional Monument Signs"/>
          <p:cNvPicPr>
            <a:picLocks noChangeAspect="1"/>
          </p:cNvPicPr>
          <p:nvPr/>
        </p:nvPicPr>
        <p:blipFill rotWithShape="1">
          <a:blip r:embed="rId2" cstate="print">
            <a:extLst>
              <a:ext uri="{28A0092B-C50C-407E-A947-70E740481C1C}">
                <a14:useLocalDpi xmlns:a14="http://schemas.microsoft.com/office/drawing/2010/main" val="0"/>
              </a:ext>
            </a:extLst>
          </a:blip>
          <a:srcRect l="4581" t="28723" r="9058" b="20213"/>
          <a:stretch/>
        </p:blipFill>
        <p:spPr>
          <a:xfrm>
            <a:off x="3278458" y="3546086"/>
            <a:ext cx="7225991" cy="2308303"/>
          </a:xfrm>
          <a:prstGeom prst="rect">
            <a:avLst/>
          </a:prstGeom>
        </p:spPr>
      </p:pic>
    </p:spTree>
    <p:extLst>
      <p:ext uri="{BB962C8B-B14F-4D97-AF65-F5344CB8AC3E}">
        <p14:creationId xmlns:p14="http://schemas.microsoft.com/office/powerpoint/2010/main" val="3613721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168166"/>
            <a:ext cx="9612971" cy="2186151"/>
          </a:xfrm>
        </p:spPr>
        <p:txBody>
          <a:bodyPr/>
          <a:lstStyle/>
          <a:p>
            <a:r>
              <a:rPr lang="en-US" dirty="0" smtClean="0"/>
              <a:t>What the Industry is doing</a:t>
            </a:r>
            <a:endParaRPr lang="en-US" dirty="0"/>
          </a:p>
        </p:txBody>
      </p:sp>
      <p:sp>
        <p:nvSpPr>
          <p:cNvPr id="3" name="Text Placeholder 2"/>
          <p:cNvSpPr>
            <a:spLocks noGrp="1"/>
          </p:cNvSpPr>
          <p:nvPr>
            <p:ph type="body" idx="1"/>
          </p:nvPr>
        </p:nvSpPr>
        <p:spPr>
          <a:xfrm>
            <a:off x="880638" y="2660796"/>
            <a:ext cx="9612971" cy="3148989"/>
          </a:xfrm>
        </p:spPr>
        <p:txBody>
          <a:bodyPr>
            <a:normAutofit fontScale="70000" lnSpcReduction="20000"/>
          </a:bodyPr>
          <a:lstStyle/>
          <a:p>
            <a:pPr marL="342900" indent="-342900" algn="l">
              <a:buFont typeface="Wingdings" panose="05000000000000000000" pitchFamily="2" charset="2"/>
              <a:buChar char="v"/>
            </a:pPr>
            <a:r>
              <a:rPr lang="en-US" dirty="0"/>
              <a:t>Urgent care began, as far as anyone can tell, in the late 1970s and was created to meet a need in a </a:t>
            </a:r>
            <a:r>
              <a:rPr lang="en-US" dirty="0" smtClean="0"/>
              <a:t>community.</a:t>
            </a:r>
          </a:p>
          <a:p>
            <a:pPr marL="342900" indent="-342900" algn="l">
              <a:buFont typeface="Wingdings" panose="05000000000000000000" pitchFamily="2" charset="2"/>
              <a:buChar char="v"/>
            </a:pPr>
            <a:r>
              <a:rPr lang="en-US" dirty="0"/>
              <a:t>Recent industry growth (last 5 years) seems to be fueled by a confluence of events and awareness - primary care being somewhat hard to come by, emergency room wait times and overcrowding spreading, physicians seeing and acting on these needs in their communities, and patients driving their popularity.  Most recently, the private equity community has noticed urgent care as a viable business model and their investments have also fueled growth from within the industry itself. </a:t>
            </a:r>
            <a:endParaRPr lang="en-US" dirty="0" smtClean="0"/>
          </a:p>
          <a:p>
            <a:pPr marL="342900" indent="-342900" algn="l">
              <a:buFont typeface="Wingdings" panose="05000000000000000000" pitchFamily="2" charset="2"/>
              <a:buChar char="v"/>
            </a:pPr>
            <a:r>
              <a:rPr lang="en-US" dirty="0" smtClean="0"/>
              <a:t>Healthcare groups are trying to see their patients but unable to meet the need of seeing the urgent patients. The urgent cares are being operated by either healthcare groups that are not equipped or the private sector who is making profit off seeing medical group patients.</a:t>
            </a:r>
            <a:r>
              <a:rPr lang="en-US" dirty="0"/>
              <a:t/>
            </a:r>
            <a:br>
              <a:rPr lang="en-US" dirty="0"/>
            </a:br>
            <a:endParaRPr lang="en-US" dirty="0"/>
          </a:p>
        </p:txBody>
      </p:sp>
    </p:spTree>
    <p:extLst>
      <p:ext uri="{BB962C8B-B14F-4D97-AF65-F5344CB8AC3E}">
        <p14:creationId xmlns:p14="http://schemas.microsoft.com/office/powerpoint/2010/main" val="1570197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25" y="122663"/>
            <a:ext cx="9612971" cy="1784196"/>
          </a:xfrm>
        </p:spPr>
        <p:txBody>
          <a:bodyPr>
            <a:noAutofit/>
          </a:bodyPr>
          <a:lstStyle/>
          <a:p>
            <a:pPr algn="ctr"/>
            <a:r>
              <a:rPr lang="en-US" sz="4000" dirty="0" smtClean="0"/>
              <a:t>Our Organization</a:t>
            </a:r>
            <a:br>
              <a:rPr lang="en-US" sz="4000" dirty="0" smtClean="0"/>
            </a:br>
            <a:endParaRPr lang="en-US" sz="4000" dirty="0"/>
          </a:p>
        </p:txBody>
      </p:sp>
      <p:sp>
        <p:nvSpPr>
          <p:cNvPr id="3" name="Text Placeholder 2"/>
          <p:cNvSpPr>
            <a:spLocks noGrp="1"/>
          </p:cNvSpPr>
          <p:nvPr>
            <p:ph type="body" idx="1"/>
          </p:nvPr>
        </p:nvSpPr>
        <p:spPr>
          <a:xfrm>
            <a:off x="765025" y="1572321"/>
            <a:ext cx="10263531" cy="5151863"/>
          </a:xfrm>
        </p:spPr>
        <p:txBody>
          <a:bodyPr>
            <a:normAutofit/>
          </a:bodyPr>
          <a:lstStyle/>
          <a:p>
            <a:pPr marL="342900" indent="-342900" algn="l">
              <a:buFont typeface="Wingdings" panose="05000000000000000000" pitchFamily="2" charset="2"/>
              <a:buChar char="v"/>
            </a:pPr>
            <a:r>
              <a:rPr lang="en-US" sz="1800" dirty="0" smtClean="0"/>
              <a:t>Is able to provide quality care and a caring environment to the patients of the medical group that are contracted with us. </a:t>
            </a:r>
          </a:p>
          <a:p>
            <a:pPr marL="342900" indent="-342900" algn="l">
              <a:buFont typeface="Wingdings" panose="05000000000000000000" pitchFamily="2" charset="2"/>
              <a:buChar char="v"/>
            </a:pPr>
            <a:r>
              <a:rPr lang="en-US" sz="1800" dirty="0" smtClean="0"/>
              <a:t>Saving the medical groups that contract with us money on staffing, space, and equipment. We take and care for your patients and are able to work with the medical groups by incorporating the patients visit with the patients primary care team. </a:t>
            </a:r>
          </a:p>
          <a:p>
            <a:pPr marL="342900" indent="-342900" algn="l">
              <a:buFont typeface="Wingdings" panose="05000000000000000000" pitchFamily="2" charset="2"/>
              <a:buChar char="v"/>
            </a:pPr>
            <a:r>
              <a:rPr lang="en-US" sz="1800" dirty="0" smtClean="0"/>
              <a:t>By charging a small percentage of what an average visit cost we are able to provide this service to the medical groups</a:t>
            </a:r>
            <a:r>
              <a:rPr lang="en-US" dirty="0" smtClean="0"/>
              <a:t>. </a:t>
            </a:r>
          </a:p>
          <a:p>
            <a:pPr marL="342900" indent="-342900" algn="l">
              <a:buFont typeface="Wingdings" panose="05000000000000000000" pitchFamily="2" charset="2"/>
              <a:buChar char="v"/>
            </a:pPr>
            <a:endParaRPr lang="en-US" dirty="0" smtClean="0"/>
          </a:p>
          <a:p>
            <a:pPr marL="342900" indent="-342900" algn="l">
              <a:buFont typeface="Wingdings" panose="05000000000000000000" pitchFamily="2" charset="2"/>
              <a:buChar char="v"/>
            </a:pPr>
            <a:endParaRPr lang="en-US" dirty="0"/>
          </a:p>
          <a:p>
            <a:pPr marL="342900" indent="-342900" algn="l">
              <a:buFont typeface="Wingdings" panose="05000000000000000000" pitchFamily="2" charset="2"/>
              <a:buChar char="v"/>
            </a:pPr>
            <a:endParaRPr lang="en-US" dirty="0" smtClean="0"/>
          </a:p>
          <a:p>
            <a:pPr algn="l"/>
            <a:endParaRPr lang="en-US" dirty="0"/>
          </a:p>
          <a:p>
            <a:pPr marL="342900" indent="-342900" algn="l">
              <a:buFont typeface="Wingdings" panose="05000000000000000000" pitchFamily="2" charset="2"/>
              <a:buChar char="v"/>
            </a:pPr>
            <a:endParaRPr lang="en-US" dirty="0" smtClean="0"/>
          </a:p>
          <a:p>
            <a:pPr marL="342900" indent="-342900" algn="l">
              <a:buFont typeface="Wingdings" panose="05000000000000000000" pitchFamily="2" charset="2"/>
              <a:buChar char="v"/>
            </a:pPr>
            <a:endParaRPr lang="en-US" dirty="0"/>
          </a:p>
          <a:p>
            <a:r>
              <a:rPr lang="en-US" sz="800" dirty="0"/>
              <a:t>(Emergency Rooms vs. Urgent Care Centers: Differences in Services &amp; Costs, 2016)</a:t>
            </a:r>
          </a:p>
        </p:txBody>
      </p:sp>
      <p:graphicFrame>
        <p:nvGraphicFramePr>
          <p:cNvPr id="5" name="Table 4"/>
          <p:cNvGraphicFramePr>
            <a:graphicFrameLocks noGrp="1"/>
          </p:cNvGraphicFramePr>
          <p:nvPr>
            <p:extLst>
              <p:ext uri="{D42A27DB-BD31-4B8C-83A1-F6EECF244321}">
                <p14:modId xmlns:p14="http://schemas.microsoft.com/office/powerpoint/2010/main" val="2640400110"/>
              </p:ext>
            </p:extLst>
          </p:nvPr>
        </p:nvGraphicFramePr>
        <p:xfrm>
          <a:off x="4116275" y="3534938"/>
          <a:ext cx="2910469" cy="3090730"/>
        </p:xfrm>
        <a:graphic>
          <a:graphicData uri="http://schemas.openxmlformats.org/drawingml/2006/table">
            <a:tbl>
              <a:tblPr firstRow="1" firstCol="1" bandRow="1">
                <a:tableStyleId>{5C22544A-7EE6-4342-B048-85BDC9FD1C3A}</a:tableStyleId>
              </a:tblPr>
              <a:tblGrid>
                <a:gridCol w="1544401">
                  <a:extLst>
                    <a:ext uri="{9D8B030D-6E8A-4147-A177-3AD203B41FA5}">
                      <a16:colId xmlns:a16="http://schemas.microsoft.com/office/drawing/2014/main" val="907916583"/>
                    </a:ext>
                  </a:extLst>
                </a:gridCol>
                <a:gridCol w="1366068">
                  <a:extLst>
                    <a:ext uri="{9D8B030D-6E8A-4147-A177-3AD203B41FA5}">
                      <a16:colId xmlns:a16="http://schemas.microsoft.com/office/drawing/2014/main" val="1548498448"/>
                    </a:ext>
                  </a:extLst>
                </a:gridCol>
              </a:tblGrid>
              <a:tr h="275435">
                <a:tc>
                  <a:txBody>
                    <a:bodyPr/>
                    <a:lstStyle/>
                    <a:p>
                      <a:pPr marL="0" marR="0" algn="ctr">
                        <a:lnSpc>
                          <a:spcPct val="200000"/>
                        </a:lnSpc>
                        <a:spcBef>
                          <a:spcPts val="0"/>
                        </a:spcBef>
                        <a:spcAft>
                          <a:spcPts val="0"/>
                        </a:spcAft>
                      </a:pPr>
                      <a:r>
                        <a:rPr lang="en-US" sz="900" dirty="0">
                          <a:effectLst/>
                        </a:rPr>
                        <a:t>Condition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gn="ctr">
                        <a:lnSpc>
                          <a:spcPct val="200000"/>
                        </a:lnSpc>
                        <a:spcBef>
                          <a:spcPts val="0"/>
                        </a:spcBef>
                        <a:spcAft>
                          <a:spcPts val="0"/>
                        </a:spcAft>
                      </a:pPr>
                      <a:r>
                        <a:rPr lang="en-US" sz="900" dirty="0">
                          <a:effectLst/>
                        </a:rPr>
                        <a:t>Urgent Care Cost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1254361531"/>
                  </a:ext>
                </a:extLst>
              </a:tr>
              <a:tr h="275435">
                <a:tc>
                  <a:txBody>
                    <a:bodyPr/>
                    <a:lstStyle/>
                    <a:p>
                      <a:pPr marL="0" marR="0">
                        <a:lnSpc>
                          <a:spcPct val="200000"/>
                        </a:lnSpc>
                        <a:spcBef>
                          <a:spcPts val="0"/>
                        </a:spcBef>
                        <a:spcAft>
                          <a:spcPts val="0"/>
                        </a:spcAft>
                      </a:pPr>
                      <a:r>
                        <a:rPr lang="en-US" sz="900" dirty="0">
                          <a:effectLst/>
                        </a:rPr>
                        <a:t>Allergies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$97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1034170707"/>
                  </a:ext>
                </a:extLst>
              </a:tr>
              <a:tr h="275435">
                <a:tc>
                  <a:txBody>
                    <a:bodyPr/>
                    <a:lstStyle/>
                    <a:p>
                      <a:pPr marL="0" marR="0">
                        <a:lnSpc>
                          <a:spcPct val="200000"/>
                        </a:lnSpc>
                        <a:spcBef>
                          <a:spcPts val="0"/>
                        </a:spcBef>
                        <a:spcAft>
                          <a:spcPts val="0"/>
                        </a:spcAft>
                      </a:pPr>
                      <a:r>
                        <a:rPr lang="en-US" sz="900" dirty="0">
                          <a:effectLst/>
                        </a:rPr>
                        <a:t>Acute Bronchitis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3656059377"/>
                  </a:ext>
                </a:extLst>
              </a:tr>
              <a:tr h="275435">
                <a:tc>
                  <a:txBody>
                    <a:bodyPr/>
                    <a:lstStyle/>
                    <a:p>
                      <a:pPr marL="0" marR="0">
                        <a:lnSpc>
                          <a:spcPct val="200000"/>
                        </a:lnSpc>
                        <a:spcBef>
                          <a:spcPts val="0"/>
                        </a:spcBef>
                        <a:spcAft>
                          <a:spcPts val="0"/>
                        </a:spcAft>
                      </a:pPr>
                      <a:r>
                        <a:rPr lang="en-US" sz="900" dirty="0">
                          <a:effectLst/>
                        </a:rPr>
                        <a:t>Earache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2071269730"/>
                  </a:ext>
                </a:extLst>
              </a:tr>
              <a:tr h="275435">
                <a:tc>
                  <a:txBody>
                    <a:bodyPr/>
                    <a:lstStyle/>
                    <a:p>
                      <a:pPr marL="0" marR="0">
                        <a:lnSpc>
                          <a:spcPct val="200000"/>
                        </a:lnSpc>
                        <a:spcBef>
                          <a:spcPts val="0"/>
                        </a:spcBef>
                        <a:spcAft>
                          <a:spcPts val="0"/>
                        </a:spcAft>
                      </a:pPr>
                      <a:r>
                        <a:rPr lang="en-US" sz="900" dirty="0">
                          <a:effectLst/>
                        </a:rPr>
                        <a:t>Sore Throat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$94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273913138"/>
                  </a:ext>
                </a:extLst>
              </a:tr>
              <a:tr h="275435">
                <a:tc>
                  <a:txBody>
                    <a:bodyPr/>
                    <a:lstStyle/>
                    <a:p>
                      <a:pPr marL="0" marR="0">
                        <a:lnSpc>
                          <a:spcPct val="200000"/>
                        </a:lnSpc>
                        <a:spcBef>
                          <a:spcPts val="0"/>
                        </a:spcBef>
                        <a:spcAft>
                          <a:spcPts val="0"/>
                        </a:spcAft>
                      </a:pPr>
                      <a:r>
                        <a:rPr lang="en-US" sz="900" dirty="0">
                          <a:effectLst/>
                        </a:rPr>
                        <a:t>Pink Eye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$102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3732957737"/>
                  </a:ext>
                </a:extLst>
              </a:tr>
              <a:tr h="275435">
                <a:tc>
                  <a:txBody>
                    <a:bodyPr/>
                    <a:lstStyle/>
                    <a:p>
                      <a:pPr marL="0" marR="0">
                        <a:lnSpc>
                          <a:spcPct val="200000"/>
                        </a:lnSpc>
                        <a:spcBef>
                          <a:spcPts val="0"/>
                        </a:spcBef>
                        <a:spcAft>
                          <a:spcPts val="0"/>
                        </a:spcAft>
                      </a:pPr>
                      <a:r>
                        <a:rPr lang="en-US" sz="900" dirty="0">
                          <a:effectLst/>
                        </a:rPr>
                        <a:t>Sinusitis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2242505325"/>
                  </a:ext>
                </a:extLst>
              </a:tr>
              <a:tr h="275435">
                <a:tc>
                  <a:txBody>
                    <a:bodyPr/>
                    <a:lstStyle/>
                    <a:p>
                      <a:pPr marL="0" marR="0">
                        <a:lnSpc>
                          <a:spcPct val="200000"/>
                        </a:lnSpc>
                        <a:spcBef>
                          <a:spcPts val="0"/>
                        </a:spcBef>
                        <a:spcAft>
                          <a:spcPts val="0"/>
                        </a:spcAft>
                      </a:pPr>
                      <a:r>
                        <a:rPr lang="en-US" sz="900" dirty="0">
                          <a:effectLst/>
                        </a:rPr>
                        <a:t>Strep Throat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$111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2207179822"/>
                  </a:ext>
                </a:extLst>
              </a:tr>
              <a:tr h="275435">
                <a:tc>
                  <a:txBody>
                    <a:bodyPr/>
                    <a:lstStyle/>
                    <a:p>
                      <a:pPr marL="0" marR="0">
                        <a:lnSpc>
                          <a:spcPct val="200000"/>
                        </a:lnSpc>
                        <a:spcBef>
                          <a:spcPts val="0"/>
                        </a:spcBef>
                        <a:spcAft>
                          <a:spcPts val="0"/>
                        </a:spcAft>
                      </a:pPr>
                      <a:r>
                        <a:rPr lang="en-US" sz="900" dirty="0">
                          <a:effectLst/>
                        </a:rPr>
                        <a:t>Upper Respiratory Infection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$111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2161113936"/>
                  </a:ext>
                </a:extLst>
              </a:tr>
              <a:tr h="275435">
                <a:tc>
                  <a:txBody>
                    <a:bodyPr/>
                    <a:lstStyle/>
                    <a:p>
                      <a:pPr marL="0" marR="0">
                        <a:lnSpc>
                          <a:spcPct val="200000"/>
                        </a:lnSpc>
                        <a:spcBef>
                          <a:spcPts val="0"/>
                        </a:spcBef>
                        <a:spcAft>
                          <a:spcPts val="0"/>
                        </a:spcAft>
                      </a:pPr>
                      <a:r>
                        <a:rPr lang="en-US" sz="900" dirty="0">
                          <a:effectLst/>
                        </a:rPr>
                        <a:t>Urinary Tract Infection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tc>
                  <a:txBody>
                    <a:bodyPr/>
                    <a:lstStyle/>
                    <a:p>
                      <a:pPr marL="0" marR="0">
                        <a:lnSpc>
                          <a:spcPct val="200000"/>
                        </a:lnSpc>
                        <a:spcBef>
                          <a:spcPts val="0"/>
                        </a:spcBef>
                        <a:spcAft>
                          <a:spcPts val="0"/>
                        </a:spcAft>
                      </a:pPr>
                      <a:r>
                        <a:rPr lang="en-US" sz="900" dirty="0">
                          <a:effectLst/>
                        </a:rPr>
                        <a:t>$112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998" marR="36998" marT="36998" marB="36998" anchor="ctr"/>
                </a:tc>
                <a:extLst>
                  <a:ext uri="{0D108BD9-81ED-4DB2-BD59-A6C34878D82A}">
                    <a16:rowId xmlns:a16="http://schemas.microsoft.com/office/drawing/2014/main" val="3275939992"/>
                  </a:ext>
                </a:extLst>
              </a:tr>
            </a:tbl>
          </a:graphicData>
        </a:graphic>
      </p:graphicFrame>
    </p:spTree>
    <p:extLst>
      <p:ext uri="{BB962C8B-B14F-4D97-AF65-F5344CB8AC3E}">
        <p14:creationId xmlns:p14="http://schemas.microsoft.com/office/powerpoint/2010/main" val="205606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117"/>
            <a:ext cx="9144000" cy="591015"/>
          </a:xfrm>
        </p:spPr>
        <p:txBody>
          <a:bodyPr>
            <a:normAutofit/>
          </a:bodyPr>
          <a:lstStyle/>
          <a:p>
            <a:pPr algn="ctr"/>
            <a:r>
              <a:rPr lang="en-US" sz="2800" dirty="0" smtClean="0"/>
              <a:t>External and Internal Assessment Tools</a:t>
            </a:r>
            <a:endParaRPr lang="en-US" sz="2800" dirty="0"/>
          </a:p>
        </p:txBody>
      </p:sp>
      <p:sp>
        <p:nvSpPr>
          <p:cNvPr id="4" name="Subtitle 3"/>
          <p:cNvSpPr>
            <a:spLocks noGrp="1"/>
          </p:cNvSpPr>
          <p:nvPr>
            <p:ph type="subTitle" idx="1"/>
          </p:nvPr>
        </p:nvSpPr>
        <p:spPr>
          <a:xfrm>
            <a:off x="1524000" y="1014761"/>
            <a:ext cx="9144000" cy="5341434"/>
          </a:xfrm>
        </p:spPr>
        <p:txBody>
          <a:bodyPr>
            <a:normAutofit fontScale="77500" lnSpcReduction="20000"/>
          </a:bodyPr>
          <a:lstStyle/>
          <a:p>
            <a:pPr algn="l"/>
            <a:r>
              <a:rPr lang="en-US" dirty="0"/>
              <a:t>There are several key sources that can be used to retrieve external and internal assessments. External forces can be divided into five basic categories. The first being economic forces, the second political, government and legal forces, the third social, cultural, demographic and natural forces. The fourth is technological forces and the fifth is competitive forces (David, 2016</a:t>
            </a:r>
            <a:r>
              <a:rPr lang="en-US" dirty="0" smtClean="0"/>
              <a:t>).</a:t>
            </a:r>
          </a:p>
          <a:p>
            <a:pPr algn="l"/>
            <a:r>
              <a:rPr lang="en-US" dirty="0" smtClean="0"/>
              <a:t>The use of internal audit identifies the company's </a:t>
            </a:r>
            <a:r>
              <a:rPr lang="en-US" dirty="0"/>
              <a:t>strength and </a:t>
            </a:r>
            <a:r>
              <a:rPr lang="en-US" dirty="0" smtClean="0"/>
              <a:t>weaknesses. </a:t>
            </a:r>
            <a:r>
              <a:rPr lang="en-US" dirty="0"/>
              <a:t>In my company I will be looking at the following areas and how using strategic imitative and internal assessment tools to evaluate the strengths and weaknesses of the </a:t>
            </a:r>
            <a:r>
              <a:rPr lang="en-US" dirty="0" smtClean="0"/>
              <a:t>company(David, 2016).</a:t>
            </a:r>
            <a:endParaRPr lang="en-US" dirty="0"/>
          </a:p>
          <a:p>
            <a:pPr algn="l"/>
            <a:r>
              <a:rPr lang="en-US" dirty="0"/>
              <a:t>Management – Using a strategic checklist to determine where the strength and weaknesses are.</a:t>
            </a:r>
          </a:p>
          <a:p>
            <a:pPr algn="l"/>
            <a:r>
              <a:rPr lang="en-US" dirty="0"/>
              <a:t>Marketing – Using customer analysis and trending with volume of customers visiting versus the competitor’s volume. </a:t>
            </a:r>
            <a:endParaRPr lang="en-US" dirty="0" smtClean="0"/>
          </a:p>
          <a:p>
            <a:pPr algn="l"/>
            <a:r>
              <a:rPr lang="en-US" dirty="0" smtClean="0"/>
              <a:t>Finance</a:t>
            </a:r>
            <a:r>
              <a:rPr lang="en-US" dirty="0"/>
              <a:t>/ Accounting –  using financial ratios and Breakeven analysis</a:t>
            </a:r>
          </a:p>
          <a:p>
            <a:pPr algn="l"/>
            <a:r>
              <a:rPr lang="en-US" dirty="0"/>
              <a:t>Productions/operations – using quality and inventory control as well as using the production and operations audit checklist</a:t>
            </a:r>
          </a:p>
          <a:p>
            <a:pPr algn="l"/>
            <a:r>
              <a:rPr lang="en-US" dirty="0"/>
              <a:t>R&amp;D – by pulling daily stats and comparing to the outside data that we will get from the external audit.</a:t>
            </a:r>
          </a:p>
          <a:p>
            <a:pPr algn="l"/>
            <a:r>
              <a:rPr lang="en-US" dirty="0"/>
              <a:t>MIS – Using the audit checklist to make sure that all data is being used and understood.</a:t>
            </a:r>
          </a:p>
          <a:p>
            <a:r>
              <a:rPr lang="en-US" dirty="0"/>
              <a:t> </a:t>
            </a:r>
          </a:p>
          <a:p>
            <a:pPr algn="l"/>
            <a:endParaRPr lang="en-US" dirty="0"/>
          </a:p>
        </p:txBody>
      </p:sp>
    </p:spTree>
    <p:extLst>
      <p:ext uri="{BB962C8B-B14F-4D97-AF65-F5344CB8AC3E}">
        <p14:creationId xmlns:p14="http://schemas.microsoft.com/office/powerpoint/2010/main" val="91363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the internal and external influenced the decision making process</a:t>
            </a:r>
            <a:br>
              <a:rPr lang="en-US" dirty="0" smtClean="0"/>
            </a:br>
            <a:endParaRPr lang="en-US" dirty="0"/>
          </a:p>
        </p:txBody>
      </p:sp>
      <p:sp>
        <p:nvSpPr>
          <p:cNvPr id="5" name="Text Placeholder 4"/>
          <p:cNvSpPr>
            <a:spLocks noGrp="1"/>
          </p:cNvSpPr>
          <p:nvPr>
            <p:ph type="body" idx="1"/>
          </p:nvPr>
        </p:nvSpPr>
        <p:spPr>
          <a:xfrm>
            <a:off x="1371600" y="2340864"/>
            <a:ext cx="4443984" cy="424638"/>
          </a:xfrm>
        </p:spPr>
        <p:txBody>
          <a:bodyPr/>
          <a:lstStyle/>
          <a:p>
            <a:r>
              <a:rPr lang="en-US" dirty="0" smtClean="0"/>
              <a:t>Internal</a:t>
            </a:r>
            <a:endParaRPr lang="en-US" dirty="0"/>
          </a:p>
        </p:txBody>
      </p:sp>
      <p:sp>
        <p:nvSpPr>
          <p:cNvPr id="6" name="Content Placeholder 5"/>
          <p:cNvSpPr>
            <a:spLocks noGrp="1"/>
          </p:cNvSpPr>
          <p:nvPr>
            <p:ph sz="half" idx="2"/>
          </p:nvPr>
        </p:nvSpPr>
        <p:spPr/>
        <p:txBody>
          <a:bodyPr>
            <a:normAutofit lnSpcReduction="10000"/>
          </a:bodyPr>
          <a:lstStyle/>
          <a:p>
            <a:pPr>
              <a:buFont typeface="Wingdings" panose="05000000000000000000" pitchFamily="2" charset="2"/>
              <a:buChar char="Ø"/>
            </a:pPr>
            <a:r>
              <a:rPr lang="en-US" dirty="0" smtClean="0"/>
              <a:t>Management</a:t>
            </a:r>
          </a:p>
          <a:p>
            <a:pPr>
              <a:buFont typeface="Wingdings" panose="05000000000000000000" pitchFamily="2" charset="2"/>
              <a:buChar char="Ø"/>
            </a:pPr>
            <a:r>
              <a:rPr lang="en-US" dirty="0" smtClean="0"/>
              <a:t>Marketing</a:t>
            </a:r>
          </a:p>
          <a:p>
            <a:pPr>
              <a:buFont typeface="Wingdings" panose="05000000000000000000" pitchFamily="2" charset="2"/>
              <a:buChar char="Ø"/>
            </a:pPr>
            <a:r>
              <a:rPr lang="en-US" dirty="0" smtClean="0"/>
              <a:t>Finance/Accounting</a:t>
            </a:r>
          </a:p>
          <a:p>
            <a:pPr>
              <a:buFont typeface="Wingdings" panose="05000000000000000000" pitchFamily="2" charset="2"/>
              <a:buChar char="Ø"/>
            </a:pPr>
            <a:r>
              <a:rPr lang="en-US" dirty="0" smtClean="0"/>
              <a:t>Productions/operations</a:t>
            </a:r>
          </a:p>
          <a:p>
            <a:pPr>
              <a:buFont typeface="Wingdings" panose="05000000000000000000" pitchFamily="2" charset="2"/>
              <a:buChar char="Ø"/>
            </a:pPr>
            <a:r>
              <a:rPr lang="en-US" dirty="0" smtClean="0"/>
              <a:t>Research/Development</a:t>
            </a:r>
          </a:p>
          <a:p>
            <a:pPr>
              <a:buFont typeface="Wingdings" panose="05000000000000000000" pitchFamily="2" charset="2"/>
              <a:buChar char="Ø"/>
            </a:pPr>
            <a:r>
              <a:rPr lang="en-US" dirty="0" smtClean="0"/>
              <a:t>Management information systems</a:t>
            </a:r>
          </a:p>
          <a:p>
            <a:pPr marL="0" indent="0">
              <a:buNone/>
            </a:pPr>
            <a:endParaRPr lang="en-US" dirty="0"/>
          </a:p>
        </p:txBody>
      </p:sp>
      <p:sp>
        <p:nvSpPr>
          <p:cNvPr id="7" name="Text Placeholder 6"/>
          <p:cNvSpPr>
            <a:spLocks noGrp="1"/>
          </p:cNvSpPr>
          <p:nvPr>
            <p:ph type="body" sz="quarter" idx="3"/>
          </p:nvPr>
        </p:nvSpPr>
        <p:spPr>
          <a:xfrm>
            <a:off x="6525014" y="2340864"/>
            <a:ext cx="4443984" cy="424638"/>
          </a:xfrm>
        </p:spPr>
        <p:txBody>
          <a:bodyPr/>
          <a:lstStyle/>
          <a:p>
            <a:r>
              <a:rPr lang="en-US" dirty="0" smtClean="0"/>
              <a:t>External</a:t>
            </a:r>
            <a:endParaRPr lang="en-US" dirty="0"/>
          </a:p>
        </p:txBody>
      </p:sp>
      <p:sp>
        <p:nvSpPr>
          <p:cNvPr id="8" name="Content Placeholder 7"/>
          <p:cNvSpPr>
            <a:spLocks noGrp="1"/>
          </p:cNvSpPr>
          <p:nvPr>
            <p:ph sz="quarter" idx="4"/>
          </p:nvPr>
        </p:nvSpPr>
        <p:spPr/>
        <p:txBody>
          <a:bodyPr/>
          <a:lstStyle/>
          <a:p>
            <a:r>
              <a:rPr lang="en-US" dirty="0" smtClean="0"/>
              <a:t>Economic</a:t>
            </a:r>
          </a:p>
          <a:p>
            <a:r>
              <a:rPr lang="en-US" dirty="0" smtClean="0"/>
              <a:t>Political</a:t>
            </a:r>
          </a:p>
          <a:p>
            <a:r>
              <a:rPr lang="en-US" dirty="0" smtClean="0"/>
              <a:t>Social</a:t>
            </a:r>
          </a:p>
          <a:p>
            <a:r>
              <a:rPr lang="en-US" dirty="0" smtClean="0"/>
              <a:t>Technological</a:t>
            </a:r>
          </a:p>
          <a:p>
            <a:r>
              <a:rPr lang="en-US" dirty="0" smtClean="0"/>
              <a:t>Competitive Forces</a:t>
            </a:r>
          </a:p>
          <a:p>
            <a:pPr marL="0" indent="0">
              <a:buNone/>
            </a:pPr>
            <a:endParaRPr lang="en-US" dirty="0"/>
          </a:p>
        </p:txBody>
      </p:sp>
    </p:spTree>
    <p:extLst>
      <p:ext uri="{BB962C8B-B14F-4D97-AF65-F5344CB8AC3E}">
        <p14:creationId xmlns:p14="http://schemas.microsoft.com/office/powerpoint/2010/main" val="79560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5025" y="167268"/>
            <a:ext cx="9612971" cy="1059365"/>
          </a:xfrm>
        </p:spPr>
        <p:txBody>
          <a:bodyPr>
            <a:normAutofit/>
          </a:bodyPr>
          <a:lstStyle/>
          <a:p>
            <a:pPr algn="l"/>
            <a:r>
              <a:rPr lang="en-US" sz="4000" dirty="0" smtClean="0"/>
              <a:t>Key Issues</a:t>
            </a:r>
            <a:endParaRPr lang="en-US" sz="4000" dirty="0"/>
          </a:p>
        </p:txBody>
      </p:sp>
      <p:sp>
        <p:nvSpPr>
          <p:cNvPr id="7" name="Text Placeholder 6"/>
          <p:cNvSpPr>
            <a:spLocks noGrp="1"/>
          </p:cNvSpPr>
          <p:nvPr>
            <p:ph type="body" idx="1"/>
          </p:nvPr>
        </p:nvSpPr>
        <p:spPr>
          <a:xfrm>
            <a:off x="765025" y="1226633"/>
            <a:ext cx="9612971" cy="4133019"/>
          </a:xfrm>
        </p:spPr>
        <p:txBody>
          <a:bodyPr>
            <a:normAutofit fontScale="92500" lnSpcReduction="10000"/>
          </a:bodyPr>
          <a:lstStyle/>
          <a:p>
            <a:pPr marL="457200" indent="-457200" algn="l">
              <a:buAutoNum type="arabicPeriod"/>
            </a:pPr>
            <a:r>
              <a:rPr lang="en-US" dirty="0" smtClean="0"/>
              <a:t>Having the software that is able to communicate with different types of charting for each medical group.</a:t>
            </a:r>
          </a:p>
          <a:p>
            <a:pPr algn="l"/>
            <a:r>
              <a:rPr lang="en-US" dirty="0"/>
              <a:t> </a:t>
            </a:r>
            <a:r>
              <a:rPr lang="en-US" dirty="0" smtClean="0"/>
              <a:t>    Recommendation: Have several designated computers that have the health care program for that medical group so that those patients being seen can be charted on. </a:t>
            </a:r>
          </a:p>
          <a:p>
            <a:pPr algn="l"/>
            <a:endParaRPr lang="en-US" dirty="0" smtClean="0"/>
          </a:p>
          <a:p>
            <a:pPr algn="l"/>
            <a:r>
              <a:rPr lang="en-US" dirty="0" smtClean="0"/>
              <a:t>2. It may take up to 3 years to break even according to the break even history of other urgent cares</a:t>
            </a:r>
            <a:r>
              <a:rPr lang="en-US" dirty="0"/>
              <a:t>(The Daily Briefing, 2013</a:t>
            </a:r>
            <a:r>
              <a:rPr lang="en-US" dirty="0" smtClean="0"/>
              <a:t>).</a:t>
            </a:r>
          </a:p>
          <a:p>
            <a:pPr algn="l"/>
            <a:r>
              <a:rPr lang="en-US" dirty="0"/>
              <a:t> </a:t>
            </a:r>
            <a:r>
              <a:rPr lang="en-US" dirty="0" smtClean="0"/>
              <a:t>    Recommendation: By having the contracts and using donated large equipment the cost of start up is then reduced and therefore making the breakeven less than 3 years.</a:t>
            </a:r>
            <a:endParaRPr lang="en-US" dirty="0"/>
          </a:p>
          <a:p>
            <a:pPr algn="l"/>
            <a:endParaRPr lang="en-US" dirty="0"/>
          </a:p>
        </p:txBody>
      </p:sp>
    </p:spTree>
    <p:extLst>
      <p:ext uri="{BB962C8B-B14F-4D97-AF65-F5344CB8AC3E}">
        <p14:creationId xmlns:p14="http://schemas.microsoft.com/office/powerpoint/2010/main" val="290340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6713034"/>
          </a:xfrm>
        </p:spPr>
        <p:txBody>
          <a:bodyPr/>
          <a:lstStyle/>
          <a:p>
            <a:r>
              <a:rPr lang="en-US" dirty="0" smtClean="0"/>
              <a:t>Outline of the Strategic Plan:</a:t>
            </a:r>
            <a:br>
              <a:rPr lang="en-US" dirty="0" smtClean="0"/>
            </a:br>
            <a:r>
              <a:rPr lang="en-US" dirty="0" smtClean="0"/>
              <a:t/>
            </a:r>
            <a:br>
              <a:rPr lang="en-US" dirty="0" smtClean="0"/>
            </a:br>
            <a:r>
              <a:rPr lang="en-US" sz="2400" dirty="0" smtClean="0"/>
              <a:t>1. Network and gain medical group contracts.</a:t>
            </a:r>
            <a:br>
              <a:rPr lang="en-US" sz="2400" dirty="0" smtClean="0"/>
            </a:br>
            <a:r>
              <a:rPr lang="en-US" sz="2400" dirty="0" smtClean="0"/>
              <a:t/>
            </a:r>
            <a:br>
              <a:rPr lang="en-US" sz="2400" dirty="0" smtClean="0"/>
            </a:br>
            <a:r>
              <a:rPr lang="en-US" sz="2400" dirty="0" smtClean="0"/>
              <a:t>2. Acquire software in order to chart on the different medical documents.</a:t>
            </a:r>
            <a:br>
              <a:rPr lang="en-US" sz="2400" dirty="0" smtClean="0"/>
            </a:br>
            <a:r>
              <a:rPr lang="en-US" sz="2400" dirty="0"/>
              <a:t/>
            </a:r>
            <a:br>
              <a:rPr lang="en-US" sz="2400" dirty="0"/>
            </a:br>
            <a:r>
              <a:rPr lang="en-US" sz="2400" dirty="0" smtClean="0"/>
              <a:t>3. Continue to grow based on profit and open another urgent care within   </a:t>
            </a:r>
            <a:br>
              <a:rPr lang="en-US" sz="2400" dirty="0" smtClean="0"/>
            </a:br>
            <a:r>
              <a:rPr lang="en-US" sz="2400" dirty="0"/>
              <a:t> </a:t>
            </a:r>
            <a:r>
              <a:rPr lang="en-US" sz="2400" dirty="0" smtClean="0"/>
              <a:t>   3 years.</a:t>
            </a:r>
            <a:br>
              <a:rPr lang="en-US" sz="2400" dirty="0" smtClean="0"/>
            </a:br>
            <a:r>
              <a:rPr lang="en-US" sz="2400" dirty="0" smtClean="0"/>
              <a:t>4. Continuing with the culture of caring that is outlined in the mission  </a:t>
            </a:r>
            <a:br>
              <a:rPr lang="en-US" sz="2400" dirty="0" smtClean="0"/>
            </a:br>
            <a:r>
              <a:rPr lang="en-US" sz="2400" dirty="0"/>
              <a:t> </a:t>
            </a:r>
            <a:r>
              <a:rPr lang="en-US" sz="2400" dirty="0" smtClean="0"/>
              <a:t>    and vision statement.</a:t>
            </a:r>
            <a:br>
              <a:rPr lang="en-US" sz="2400" dirty="0" smtClean="0"/>
            </a:br>
            <a:r>
              <a:rPr lang="en-US" sz="2400" dirty="0" smtClean="0"/>
              <a:t>5. Continue to stay in regulations for city, county, state and federal and </a:t>
            </a:r>
            <a:br>
              <a:rPr lang="en-US" sz="2400" dirty="0" smtClean="0"/>
            </a:br>
            <a:r>
              <a:rPr lang="en-US" sz="2400" dirty="0"/>
              <a:t> </a:t>
            </a:r>
            <a:r>
              <a:rPr lang="en-US" sz="2400" dirty="0" smtClean="0"/>
              <a:t>     laws to maintain the highest quality of patient care.</a:t>
            </a:r>
            <a:endParaRPr lang="en-US" sz="2400" dirty="0"/>
          </a:p>
        </p:txBody>
      </p:sp>
    </p:spTree>
    <p:extLst>
      <p:ext uri="{BB962C8B-B14F-4D97-AF65-F5344CB8AC3E}">
        <p14:creationId xmlns:p14="http://schemas.microsoft.com/office/powerpoint/2010/main" val="409755233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288</TotalTime>
  <Words>1141</Words>
  <Application>Microsoft Office PowerPoint</Application>
  <PresentationFormat>Widescreen</PresentationFormat>
  <Paragraphs>91</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Franklin Gothic Book</vt:lpstr>
      <vt:lpstr>Poor Richard</vt:lpstr>
      <vt:lpstr>Times New Roman</vt:lpstr>
      <vt:lpstr>Wingdings</vt:lpstr>
      <vt:lpstr>Crop</vt:lpstr>
      <vt:lpstr>Strategic Plan Part 2</vt:lpstr>
      <vt:lpstr>Environmental Scan:  Environmental scanning is defined as the study and interpretation of the political, economic, social and technological events and trends which influence a business, an industry or even a total market. (MSG, 2016) </vt:lpstr>
      <vt:lpstr>Overview of the Plan: The market expansion of urgent care and  the outsourcing to medical health care groups.  </vt:lpstr>
      <vt:lpstr>What the Industry is doing</vt:lpstr>
      <vt:lpstr>Our Organization </vt:lpstr>
      <vt:lpstr>External and Internal Assessment Tools</vt:lpstr>
      <vt:lpstr>How the internal and external influenced the decision making process </vt:lpstr>
      <vt:lpstr>Key Issues</vt:lpstr>
      <vt:lpstr>Outline of the Strategic Plan:  1. Network and gain medical group contracts.  2. Acquire software in order to chart on the different medical documents.  3. Continue to grow based on profit and open another urgent care within        3 years. 4. Continuing with the culture of caring that is outlined in the mission        and vision statement. 5. Continue to stay in regulations for city, county, state and federal and        laws to maintain the highest quality of patient care.</vt:lpstr>
      <vt:lpstr>References David, F. (2016). Strategic Management: A competitive Advantage Approach Concepts and Cases 16th ed. Upper Saddle River, NJ: Pearson.  Emergency Rooms vs. Urgent Care Centers: Differences in Services &amp; Costs. (2016, June). Retrieved from https://www.debt.org/medical/emergency-room-urgent-care-costs/: https://www.debt.org/medical/emergency-room-urgent-care-costs/  MSG. (2016, June). Retrieved from MSG Environmental Scanning - Internal &amp; External Analysis of Environment: http://www.managementstudyguide.com/environmental-scanning.htm  The Daily Briefing. (2013, January). Retrieved from Advisory.com: https://www.advisory.com/daily-briefing/2013  Urgent Care Association of America. (2016, June). Retrieved from http://www.ucaoa.org/general/custom.asp?page=IndustryFAQs#Healthcare Reform: http://www.ucaoa.org/general/custom.asp?page=IndustryFAQs#Healthcare Reform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HOUSE</dc:creator>
  <cp:lastModifiedBy>HOUSE</cp:lastModifiedBy>
  <cp:revision>32</cp:revision>
  <dcterms:created xsi:type="dcterms:W3CDTF">2016-06-15T03:00:14Z</dcterms:created>
  <dcterms:modified xsi:type="dcterms:W3CDTF">2016-06-16T05:51:42Z</dcterms:modified>
</cp:coreProperties>
</file>